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20" y="-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E81E7-4E2C-1543-9C38-9C021A371D2D}" type="datetimeFigureOut">
              <a:rPr lang="en-US" smtClean="0"/>
              <a:t>4/1/14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790A3-4EAD-EE4D-BA94-4922FCA0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53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E81E7-4E2C-1543-9C38-9C021A371D2D}" type="datetimeFigureOut">
              <a:rPr lang="en-US" smtClean="0"/>
              <a:t>4/1/14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790A3-4EAD-EE4D-BA94-4922FCA0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8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E81E7-4E2C-1543-9C38-9C021A371D2D}" type="datetimeFigureOut">
              <a:rPr lang="en-US" smtClean="0"/>
              <a:t>4/1/14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790A3-4EAD-EE4D-BA94-4922FCA0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290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E81E7-4E2C-1543-9C38-9C021A371D2D}" type="datetimeFigureOut">
              <a:rPr lang="en-US" smtClean="0"/>
              <a:t>4/1/14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790A3-4EAD-EE4D-BA94-4922FCA0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927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E81E7-4E2C-1543-9C38-9C021A371D2D}" type="datetimeFigureOut">
              <a:rPr lang="en-US" smtClean="0"/>
              <a:t>4/1/14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790A3-4EAD-EE4D-BA94-4922FCA0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7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E81E7-4E2C-1543-9C38-9C021A371D2D}" type="datetimeFigureOut">
              <a:rPr lang="en-US" smtClean="0"/>
              <a:t>4/1/14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790A3-4EAD-EE4D-BA94-4922FCA0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232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E81E7-4E2C-1543-9C38-9C021A371D2D}" type="datetimeFigureOut">
              <a:rPr lang="en-US" smtClean="0"/>
              <a:t>4/1/14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790A3-4EAD-EE4D-BA94-4922FCA0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86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E81E7-4E2C-1543-9C38-9C021A371D2D}" type="datetimeFigureOut">
              <a:rPr lang="en-US" smtClean="0"/>
              <a:t>4/1/14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790A3-4EAD-EE4D-BA94-4922FCA0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775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E81E7-4E2C-1543-9C38-9C021A371D2D}" type="datetimeFigureOut">
              <a:rPr lang="en-US" smtClean="0"/>
              <a:t>4/1/14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790A3-4EAD-EE4D-BA94-4922FCA0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548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E81E7-4E2C-1543-9C38-9C021A371D2D}" type="datetimeFigureOut">
              <a:rPr lang="en-US" smtClean="0"/>
              <a:t>4/1/14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790A3-4EAD-EE4D-BA94-4922FCA0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44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E81E7-4E2C-1543-9C38-9C021A371D2D}" type="datetimeFigureOut">
              <a:rPr lang="en-US" smtClean="0"/>
              <a:t>4/1/14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790A3-4EAD-EE4D-BA94-4922FCA0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313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E81E7-4E2C-1543-9C38-9C021A371D2D}" type="datetimeFigureOut">
              <a:rPr lang="en-US" smtClean="0"/>
              <a:t>4/1/14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790A3-4EAD-EE4D-BA94-4922FCA0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34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g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6775"/>
            <a:ext cx="7772400" cy="2073675"/>
          </a:xfrm>
        </p:spPr>
        <p:txBody>
          <a:bodyPr>
            <a:normAutofit/>
          </a:bodyPr>
          <a:lstStyle/>
          <a:p>
            <a:r>
              <a:rPr lang="en-US" sz="4800" dirty="0" smtClean="0"/>
              <a:t>Reporting on Science and Technology: </a:t>
            </a:r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Readable Jargon</a:t>
            </a:r>
            <a:endParaRPr lang="en-US" sz="4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8085" y="3600451"/>
            <a:ext cx="7196954" cy="2648030"/>
          </a:xfrm>
        </p:spPr>
        <p:txBody>
          <a:bodyPr>
            <a:normAutofit fontScale="70000" lnSpcReduction="20000"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Ashley Powell</a:t>
            </a:r>
          </a:p>
          <a:p>
            <a:r>
              <a:rPr lang="en-US" sz="4400" dirty="0" smtClean="0">
                <a:solidFill>
                  <a:schemeClr val="tx1"/>
                </a:solidFill>
              </a:rPr>
              <a:t>The </a:t>
            </a:r>
            <a:r>
              <a:rPr lang="en-US" sz="4400" dirty="0">
                <a:solidFill>
                  <a:schemeClr val="tx1"/>
                </a:solidFill>
              </a:rPr>
              <a:t>Arizona Daily </a:t>
            </a:r>
            <a:r>
              <a:rPr lang="en-US" sz="4400" dirty="0" smtClean="0">
                <a:solidFill>
                  <a:schemeClr val="tx1"/>
                </a:solidFill>
              </a:rPr>
              <a:t>Star </a:t>
            </a:r>
            <a:endParaRPr lang="en-US" sz="4400" dirty="0" smtClean="0">
              <a:solidFill>
                <a:schemeClr val="tx1"/>
              </a:solidFill>
            </a:endParaRPr>
          </a:p>
          <a:p>
            <a:r>
              <a:rPr lang="en-US" sz="4400" b="1" dirty="0" smtClean="0">
                <a:solidFill>
                  <a:srgbClr val="558ED5"/>
                </a:solidFill>
              </a:rPr>
              <a:t>Mentor</a:t>
            </a:r>
            <a:r>
              <a:rPr lang="en-US" sz="4400" dirty="0" smtClean="0">
                <a:solidFill>
                  <a:srgbClr val="558ED5"/>
                </a:solidFill>
              </a:rPr>
              <a:t>: </a:t>
            </a:r>
            <a:r>
              <a:rPr lang="en-US" sz="4400" dirty="0" smtClean="0">
                <a:solidFill>
                  <a:schemeClr val="tx1"/>
                </a:solidFill>
              </a:rPr>
              <a:t>Sarah </a:t>
            </a:r>
            <a:r>
              <a:rPr lang="en-US" sz="4400" dirty="0" err="1" smtClean="0">
                <a:solidFill>
                  <a:schemeClr val="tx1"/>
                </a:solidFill>
              </a:rPr>
              <a:t>Gassen</a:t>
            </a:r>
            <a:endParaRPr lang="en-US" sz="4400" dirty="0" smtClean="0">
              <a:solidFill>
                <a:schemeClr val="tx1"/>
              </a:solidFill>
            </a:endParaRPr>
          </a:p>
          <a:p>
            <a:r>
              <a:rPr lang="en-US" sz="4400" b="1" dirty="0" smtClean="0">
                <a:solidFill>
                  <a:srgbClr val="558ED5"/>
                </a:solidFill>
              </a:rPr>
              <a:t>Editors</a:t>
            </a:r>
            <a:r>
              <a:rPr lang="en-US" sz="4400" dirty="0" smtClean="0">
                <a:solidFill>
                  <a:srgbClr val="558ED5"/>
                </a:solidFill>
              </a:rPr>
              <a:t>: </a:t>
            </a:r>
            <a:r>
              <a:rPr lang="en-US" sz="4400" dirty="0" smtClean="0">
                <a:solidFill>
                  <a:schemeClr val="tx1"/>
                </a:solidFill>
              </a:rPr>
              <a:t>David </a:t>
            </a:r>
            <a:r>
              <a:rPr lang="en-US" sz="4400" dirty="0" err="1" smtClean="0">
                <a:solidFill>
                  <a:schemeClr val="tx1"/>
                </a:solidFill>
              </a:rPr>
              <a:t>Wichner</a:t>
            </a:r>
            <a:r>
              <a:rPr lang="en-US" sz="4400" dirty="0" smtClean="0">
                <a:solidFill>
                  <a:schemeClr val="tx1"/>
                </a:solidFill>
              </a:rPr>
              <a:t> and Norma </a:t>
            </a:r>
            <a:r>
              <a:rPr lang="en-US" sz="4400" dirty="0" err="1" smtClean="0">
                <a:solidFill>
                  <a:schemeClr val="tx1"/>
                </a:solidFill>
              </a:rPr>
              <a:t>Coile</a:t>
            </a:r>
            <a:endParaRPr lang="en-US" sz="4400" dirty="0" smtClean="0">
              <a:solidFill>
                <a:schemeClr val="tx1"/>
              </a:solidFill>
            </a:endParaRPr>
          </a:p>
          <a:p>
            <a:r>
              <a:rPr lang="en-US" sz="4400" dirty="0" smtClean="0">
                <a:solidFill>
                  <a:schemeClr val="tx1"/>
                </a:solidFill>
              </a:rPr>
              <a:t>April 12, 2014</a:t>
            </a:r>
          </a:p>
          <a:p>
            <a:endParaRPr lang="en-US" dirty="0" smtClean="0"/>
          </a:p>
        </p:txBody>
      </p:sp>
      <p:pic>
        <p:nvPicPr>
          <p:cNvPr id="4" name="Picture 3" descr="azsgc_logo_transparent_l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398" y="5583373"/>
            <a:ext cx="954777" cy="1274627"/>
          </a:xfrm>
          <a:prstGeom prst="rect">
            <a:avLst/>
          </a:prstGeom>
        </p:spPr>
      </p:pic>
      <p:pic>
        <p:nvPicPr>
          <p:cNvPr id="5" name="Picture 4" descr="ua_logo_l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17" y="5969948"/>
            <a:ext cx="912583" cy="776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images-12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038" y="6081041"/>
            <a:ext cx="907697" cy="77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399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Overview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Technology or science stories involve terms like: </a:t>
            </a:r>
            <a:r>
              <a:rPr lang="en-US" dirty="0" smtClean="0">
                <a:solidFill>
                  <a:srgbClr val="558ED5"/>
                </a:solidFill>
              </a:rPr>
              <a:t>composite materials, NSF, water-soluble, SBIRP and SBTTP,  phase-one projects, 5G, cyber security, ACI, electromagnetics, electromagnetic waves and spectrum.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Reported on issues that dealt with this kind of jargon.</a:t>
            </a:r>
          </a:p>
        </p:txBody>
      </p:sp>
      <p:pic>
        <p:nvPicPr>
          <p:cNvPr id="4" name="Picture 3" descr="azsgc_logo_transparent_l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398" y="5583373"/>
            <a:ext cx="954777" cy="1274627"/>
          </a:xfrm>
          <a:prstGeom prst="rect">
            <a:avLst/>
          </a:prstGeom>
        </p:spPr>
      </p:pic>
      <p:pic>
        <p:nvPicPr>
          <p:cNvPr id="5" name="Picture 4" descr="ua_logo_l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17" y="5969948"/>
            <a:ext cx="912583" cy="776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images-12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038" y="6081041"/>
            <a:ext cx="907697" cy="77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417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Problem Statement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Scientists and tech gurus have their own language. (</a:t>
            </a:r>
            <a:r>
              <a:rPr lang="en-US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NetLingo</a:t>
            </a:r>
            <a:r>
              <a:rPr lang="en-US" sz="3600" dirty="0" smtClean="0"/>
              <a:t>= online dictionary for technology terms). </a:t>
            </a:r>
          </a:p>
          <a:p>
            <a:r>
              <a:rPr lang="en-US" sz="3600" dirty="0" smtClean="0"/>
              <a:t>Science and tech reporters have </a:t>
            </a: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break down these terms </a:t>
            </a:r>
            <a:r>
              <a:rPr lang="en-US" sz="3600" dirty="0" smtClean="0"/>
              <a:t>so the general public can understand the story. </a:t>
            </a:r>
          </a:p>
        </p:txBody>
      </p:sp>
      <p:pic>
        <p:nvPicPr>
          <p:cNvPr id="4" name="Picture 3" descr="azsgc_logo_transparent_l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398" y="5583373"/>
            <a:ext cx="954777" cy="1274627"/>
          </a:xfrm>
          <a:prstGeom prst="rect">
            <a:avLst/>
          </a:prstGeom>
        </p:spPr>
      </p:pic>
      <p:pic>
        <p:nvPicPr>
          <p:cNvPr id="5" name="Picture 4" descr="ua_logo_l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17" y="5969948"/>
            <a:ext cx="912583" cy="776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images-12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038" y="6081041"/>
            <a:ext cx="907697" cy="77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380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/>
              <a:t>“UA leads research on next-generation wireless”</a:t>
            </a:r>
            <a:endParaRPr lang="en-US" sz="4800" dirty="0"/>
          </a:p>
        </p:txBody>
      </p:sp>
      <p:pic>
        <p:nvPicPr>
          <p:cNvPr id="5" name="Picture 4" descr="ua_logo_l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17" y="5969948"/>
            <a:ext cx="912583" cy="776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images-12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038" y="6081041"/>
            <a:ext cx="907697" cy="776959"/>
          </a:xfrm>
          <a:prstGeom prst="rect">
            <a:avLst/>
          </a:prstGeom>
        </p:spPr>
      </p:pic>
      <p:pic>
        <p:nvPicPr>
          <p:cNvPr id="13" name="Content Placeholder 12" descr="524f5febf3707.preview-620.jpg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01" r="19201"/>
          <a:stretch>
            <a:fillRect/>
          </a:stretch>
        </p:blipFill>
        <p:spPr/>
      </p:pic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</a:t>
            </a:r>
            <a:r>
              <a:rPr lang="en-US" dirty="0"/>
              <a:t>However, Bose said, there is no more room for </a:t>
            </a:r>
            <a:r>
              <a:rPr lang="en-US" dirty="0">
                <a:solidFill>
                  <a:srgbClr val="558ED5"/>
                </a:solidFill>
              </a:rPr>
              <a:t>wireless waves </a:t>
            </a:r>
            <a:r>
              <a:rPr lang="en-US" dirty="0"/>
              <a:t>to travel. The </a:t>
            </a:r>
            <a:r>
              <a:rPr lang="en-US" dirty="0">
                <a:solidFill>
                  <a:srgbClr val="558ED5"/>
                </a:solidFill>
              </a:rPr>
              <a:t>usable spectrum </a:t>
            </a:r>
            <a:r>
              <a:rPr lang="en-US" dirty="0"/>
              <a:t>is licensed out and used up, creating a problem Bose likens to </a:t>
            </a:r>
            <a:r>
              <a:rPr lang="en-US" dirty="0">
                <a:solidFill>
                  <a:srgbClr val="558ED5"/>
                </a:solidFill>
              </a:rPr>
              <a:t>a city with too many cars and too few roadways</a:t>
            </a:r>
            <a:r>
              <a:rPr lang="en-US" dirty="0" smtClean="0"/>
              <a:t>.”</a:t>
            </a:r>
            <a:endParaRPr lang="en-US" dirty="0"/>
          </a:p>
        </p:txBody>
      </p:sp>
      <p:pic>
        <p:nvPicPr>
          <p:cNvPr id="4" name="Picture 3" descr="azsgc_logo_transparent_lg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398" y="5583373"/>
            <a:ext cx="954777" cy="1274627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355198" y="6126163"/>
            <a:ext cx="2555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Photo by Mike Christy/ Arizona Daily Star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74322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Methods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Did </a:t>
            </a:r>
            <a:r>
              <a:rPr lang="en-US" dirty="0" smtClean="0">
                <a:solidFill>
                  <a:srgbClr val="558ED5"/>
                </a:solidFill>
              </a:rPr>
              <a:t>back grounding </a:t>
            </a:r>
            <a:r>
              <a:rPr lang="en-US" dirty="0" smtClean="0"/>
              <a:t>before the interview</a:t>
            </a:r>
            <a:r>
              <a:rPr lang="en-US" dirty="0" smtClean="0">
                <a:sym typeface="Wingdings"/>
              </a:rPr>
              <a:t> understanding what kinds of questions to ask and what points were confusing and needed further follow up</a:t>
            </a:r>
          </a:p>
          <a:p>
            <a:r>
              <a:rPr lang="en-US" dirty="0" smtClean="0"/>
              <a:t>Asked source </a:t>
            </a:r>
            <a:r>
              <a:rPr lang="en-US" dirty="0" smtClean="0">
                <a:solidFill>
                  <a:srgbClr val="558ED5"/>
                </a:solidFill>
              </a:rPr>
              <a:t>lots of questions</a:t>
            </a:r>
            <a:r>
              <a:rPr lang="en-US" dirty="0" smtClean="0"/>
              <a:t> regarding certain terminology.</a:t>
            </a:r>
          </a:p>
          <a:p>
            <a:r>
              <a:rPr lang="en-US" dirty="0" smtClean="0"/>
              <a:t>Sources gave </a:t>
            </a:r>
            <a:r>
              <a:rPr lang="en-US" dirty="0" smtClean="0">
                <a:solidFill>
                  <a:srgbClr val="558ED5"/>
                </a:solidFill>
              </a:rPr>
              <a:t>metaphors</a:t>
            </a:r>
            <a:r>
              <a:rPr lang="en-US" dirty="0" smtClean="0"/>
              <a:t> or real world examples in order to explain certain issues within the story.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 descr="azsgc_logo_transparent_l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398" y="5583373"/>
            <a:ext cx="954777" cy="1274627"/>
          </a:xfrm>
          <a:prstGeom prst="rect">
            <a:avLst/>
          </a:prstGeom>
        </p:spPr>
      </p:pic>
      <p:pic>
        <p:nvPicPr>
          <p:cNvPr id="5" name="Picture 4" descr="ua_logo_l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17" y="5969948"/>
            <a:ext cx="912583" cy="776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images-12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038" y="6081041"/>
            <a:ext cx="907697" cy="77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622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zsgc_logo_transparent_l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398" y="5583373"/>
            <a:ext cx="954777" cy="127462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End Results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charset="2"/>
              <a:buChar char="ü"/>
            </a:pPr>
            <a:r>
              <a:rPr lang="en-US" dirty="0" smtClean="0"/>
              <a:t>Metaphors/ </a:t>
            </a:r>
            <a:r>
              <a:rPr lang="en-US" dirty="0" smtClean="0">
                <a:solidFill>
                  <a:srgbClr val="558ED5"/>
                </a:solidFill>
              </a:rPr>
              <a:t>real-world examples </a:t>
            </a:r>
            <a:r>
              <a:rPr lang="en-US" dirty="0" smtClean="0"/>
              <a:t>are most effective</a:t>
            </a:r>
          </a:p>
          <a:p>
            <a:pPr>
              <a:buFont typeface="Wingdings" charset="2"/>
              <a:buChar char="ü"/>
            </a:pPr>
            <a:r>
              <a:rPr lang="en-US" dirty="0" smtClean="0">
                <a:solidFill>
                  <a:srgbClr val="000000"/>
                </a:solidFill>
              </a:rPr>
              <a:t>Now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understand</a:t>
            </a:r>
            <a:r>
              <a:rPr lang="en-US" dirty="0" smtClean="0">
                <a:solidFill>
                  <a:srgbClr val="000000"/>
                </a:solidFill>
              </a:rPr>
              <a:t> general terms or terms often used in the science and tech community</a:t>
            </a:r>
          </a:p>
          <a:p>
            <a:pPr>
              <a:buFont typeface="Wingdings" charset="2"/>
              <a:buChar char="ü"/>
            </a:pPr>
            <a:r>
              <a:rPr lang="en-US" dirty="0" smtClean="0"/>
              <a:t>Sources will take a step back and </a:t>
            </a:r>
            <a:r>
              <a:rPr lang="en-US" dirty="0" smtClean="0">
                <a:solidFill>
                  <a:srgbClr val="558ED5"/>
                </a:solidFill>
              </a:rPr>
              <a:t>break things down</a:t>
            </a:r>
            <a:r>
              <a:rPr lang="en-US" dirty="0" smtClean="0"/>
              <a:t> when asked…sometimes they forget they aren’t speaking with a colleague </a:t>
            </a:r>
          </a:p>
          <a:p>
            <a:pPr>
              <a:buFont typeface="Wingdings" charset="2"/>
              <a:buChar char="ü"/>
            </a:pPr>
            <a:r>
              <a:rPr lang="en-US" dirty="0" smtClean="0">
                <a:solidFill>
                  <a:srgbClr val="558ED5"/>
                </a:solidFill>
              </a:rPr>
              <a:t>Editors</a:t>
            </a:r>
            <a:r>
              <a:rPr lang="en-US" dirty="0" smtClean="0"/>
              <a:t> with experience in science or tech reporting will help with questions about the science and tech community</a:t>
            </a:r>
          </a:p>
          <a:p>
            <a:pPr>
              <a:buFont typeface="Wingdings" charset="2"/>
              <a:buChar char="ü"/>
            </a:pPr>
            <a:r>
              <a:rPr lang="en-US" dirty="0">
                <a:solidFill>
                  <a:srgbClr val="558ED5"/>
                </a:solidFill>
              </a:rPr>
              <a:t>O</a:t>
            </a:r>
            <a:r>
              <a:rPr lang="en-US" dirty="0" smtClean="0">
                <a:solidFill>
                  <a:srgbClr val="558ED5"/>
                </a:solidFill>
              </a:rPr>
              <a:t>nline resources </a:t>
            </a:r>
            <a:r>
              <a:rPr lang="en-US" dirty="0" smtClean="0"/>
              <a:t>help with further explanation of various abbreviations or terms</a:t>
            </a:r>
          </a:p>
          <a:p>
            <a:pPr>
              <a:buFont typeface="Wingdings" charset="2"/>
              <a:buChar char="ü"/>
            </a:pPr>
            <a:endParaRPr lang="en-US" dirty="0" smtClean="0"/>
          </a:p>
        </p:txBody>
      </p:sp>
      <p:pic>
        <p:nvPicPr>
          <p:cNvPr id="5" name="Picture 4" descr="ua_logo_l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17" y="5969948"/>
            <a:ext cx="912583" cy="776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images-12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038" y="6081041"/>
            <a:ext cx="907697" cy="77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125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Takeaways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Science and technology-related stories have a </a:t>
            </a:r>
            <a:r>
              <a:rPr lang="en-US" dirty="0" smtClean="0">
                <a:solidFill>
                  <a:srgbClr val="558ED5"/>
                </a:solidFill>
              </a:rPr>
              <a:t>high public interest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558ED5"/>
                </a:solidFill>
              </a:rPr>
              <a:t>language</a:t>
            </a:r>
            <a:r>
              <a:rPr lang="en-US" dirty="0" smtClean="0"/>
              <a:t> within the science and technology community is </a:t>
            </a:r>
            <a:r>
              <a:rPr lang="en-US" dirty="0" smtClean="0">
                <a:solidFill>
                  <a:srgbClr val="558ED5"/>
                </a:solidFill>
              </a:rPr>
              <a:t>difficult</a:t>
            </a:r>
            <a:r>
              <a:rPr lang="en-US" dirty="0" smtClean="0"/>
              <a:t> for the average reader to understand.</a:t>
            </a:r>
          </a:p>
          <a:p>
            <a:r>
              <a:rPr lang="en-US" dirty="0" smtClean="0"/>
              <a:t>As reporters, we need to utilize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online resources</a:t>
            </a:r>
            <a:r>
              <a:rPr lang="en-US" dirty="0" smtClean="0"/>
              <a:t>, ask our sources an enormous amount of </a:t>
            </a:r>
            <a:r>
              <a:rPr lang="en-US" dirty="0" smtClean="0">
                <a:solidFill>
                  <a:srgbClr val="558ED5"/>
                </a:solidFill>
              </a:rPr>
              <a:t>questions</a:t>
            </a:r>
            <a:r>
              <a:rPr lang="en-US" dirty="0" smtClean="0"/>
              <a:t>, report in </a:t>
            </a:r>
            <a:r>
              <a:rPr lang="en-US" dirty="0" smtClean="0">
                <a:solidFill>
                  <a:srgbClr val="558ED5"/>
                </a:solidFill>
              </a:rPr>
              <a:t>detail</a:t>
            </a:r>
            <a:r>
              <a:rPr lang="en-US" dirty="0" smtClean="0"/>
              <a:t>, use </a:t>
            </a:r>
            <a:r>
              <a:rPr lang="en-US" dirty="0" smtClean="0">
                <a:solidFill>
                  <a:srgbClr val="558ED5"/>
                </a:solidFill>
              </a:rPr>
              <a:t>metaphors</a:t>
            </a:r>
            <a:r>
              <a:rPr lang="en-US" dirty="0" smtClean="0"/>
              <a:t> and write in the most </a:t>
            </a:r>
            <a:r>
              <a:rPr lang="en-US" dirty="0" smtClean="0">
                <a:solidFill>
                  <a:srgbClr val="558ED5"/>
                </a:solidFill>
              </a:rPr>
              <a:t>simplistic terms</a:t>
            </a:r>
            <a:r>
              <a:rPr lang="en-US" dirty="0" smtClean="0"/>
              <a:t>.</a:t>
            </a:r>
          </a:p>
        </p:txBody>
      </p:sp>
      <p:pic>
        <p:nvPicPr>
          <p:cNvPr id="4" name="Picture 3" descr="azsgc_logo_transparent_l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398" y="5583373"/>
            <a:ext cx="954777" cy="1274627"/>
          </a:xfrm>
          <a:prstGeom prst="rect">
            <a:avLst/>
          </a:prstGeom>
        </p:spPr>
      </p:pic>
      <p:pic>
        <p:nvPicPr>
          <p:cNvPr id="5" name="Picture 4" descr="ua_logo_l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17" y="5969948"/>
            <a:ext cx="912583" cy="776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images-12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038" y="6081041"/>
            <a:ext cx="907697" cy="77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856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Other Stories 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“Tucson techie entrepreneurs drop an anchor at Pirate Mansion.”</a:t>
            </a:r>
          </a:p>
          <a:p>
            <a:r>
              <a:rPr lang="en-US" dirty="0" smtClean="0"/>
              <a:t>“‘End of life’ for Windows XP could haunt users.”</a:t>
            </a:r>
          </a:p>
          <a:p>
            <a:r>
              <a:rPr lang="en-US" dirty="0" smtClean="0"/>
              <a:t>“UA training cyber security experts for FBI, CIA and NSA.”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“O’odham </a:t>
            </a:r>
            <a:r>
              <a:rPr lang="en-US" dirty="0" err="1" smtClean="0"/>
              <a:t>areospace</a:t>
            </a:r>
            <a:r>
              <a:rPr lang="en-US" dirty="0" smtClean="0"/>
              <a:t> firm sharpens its cutting edge.”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 descr="azsgc_logo_transparent_l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398" y="5583373"/>
            <a:ext cx="954777" cy="1274627"/>
          </a:xfrm>
          <a:prstGeom prst="rect">
            <a:avLst/>
          </a:prstGeom>
        </p:spPr>
      </p:pic>
      <p:pic>
        <p:nvPicPr>
          <p:cNvPr id="5" name="Picture 4" descr="ua_logo_l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17" y="5969948"/>
            <a:ext cx="912583" cy="776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images-12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038" y="6081041"/>
            <a:ext cx="907697" cy="776959"/>
          </a:xfrm>
          <a:prstGeom prst="rect">
            <a:avLst/>
          </a:prstGeom>
        </p:spPr>
      </p:pic>
      <p:pic>
        <p:nvPicPr>
          <p:cNvPr id="7" name="Picture 6" descr="528701f4a855e.preview-620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3776" y="2921180"/>
            <a:ext cx="3597600" cy="251014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970735" y="5510431"/>
            <a:ext cx="3092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Photo by </a:t>
            </a:r>
            <a:r>
              <a:rPr lang="en-US" dirty="0" err="1" smtClean="0"/>
              <a:t>Benji</a:t>
            </a:r>
            <a:r>
              <a:rPr lang="en-US" dirty="0" smtClean="0"/>
              <a:t> Sanders/ Arizona Daily Star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515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/>
              <a:t>Acknowledgements and Special Thanks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Wingdings" charset="2"/>
              <a:buChar char="v"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 AZ/NASA Space Grant Program</a:t>
            </a:r>
          </a:p>
          <a:p>
            <a:pPr lvl="3">
              <a:buFont typeface="Wingdings" charset="2"/>
              <a:buChar char="v"/>
            </a:pPr>
            <a:r>
              <a:rPr lang="en-US" sz="2800" dirty="0" smtClean="0">
                <a:solidFill>
                  <a:srgbClr val="000000"/>
                </a:solidFill>
              </a:rPr>
              <a:t>Susan Brew </a:t>
            </a:r>
          </a:p>
          <a:p>
            <a:pPr lvl="3">
              <a:buFont typeface="Wingdings" charset="2"/>
              <a:buChar char="v"/>
            </a:pPr>
            <a:r>
              <a:rPr lang="en-US" sz="2800" dirty="0" smtClean="0">
                <a:solidFill>
                  <a:srgbClr val="000000"/>
                </a:solidFill>
              </a:rPr>
              <a:t>Barron Orr</a:t>
            </a:r>
          </a:p>
          <a:p>
            <a:pPr lvl="2">
              <a:buFont typeface="Wingdings" charset="2"/>
              <a:buChar char="v"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 Arizona Daily Star </a:t>
            </a:r>
          </a:p>
          <a:p>
            <a:pPr lvl="3">
              <a:buFont typeface="Wingdings" charset="2"/>
              <a:buChar char="v"/>
            </a:pPr>
            <a:r>
              <a:rPr lang="en-US" sz="2800" dirty="0" smtClean="0">
                <a:solidFill>
                  <a:srgbClr val="000000"/>
                </a:solidFill>
              </a:rPr>
              <a:t>Norma </a:t>
            </a:r>
            <a:r>
              <a:rPr lang="en-US" sz="2800" dirty="0" err="1" smtClean="0">
                <a:solidFill>
                  <a:srgbClr val="000000"/>
                </a:solidFill>
              </a:rPr>
              <a:t>Coile</a:t>
            </a:r>
            <a:endParaRPr lang="en-US" sz="2800" dirty="0" smtClean="0">
              <a:solidFill>
                <a:srgbClr val="000000"/>
              </a:solidFill>
            </a:endParaRPr>
          </a:p>
          <a:p>
            <a:pPr lvl="3">
              <a:buFont typeface="Wingdings" charset="2"/>
              <a:buChar char="v"/>
            </a:pPr>
            <a:r>
              <a:rPr lang="en-US" sz="2800" dirty="0" smtClean="0">
                <a:solidFill>
                  <a:srgbClr val="000000"/>
                </a:solidFill>
              </a:rPr>
              <a:t>Dave </a:t>
            </a:r>
            <a:r>
              <a:rPr lang="en-US" sz="2800" dirty="0" err="1" smtClean="0">
                <a:solidFill>
                  <a:srgbClr val="000000"/>
                </a:solidFill>
              </a:rPr>
              <a:t>Wichner</a:t>
            </a:r>
            <a:endParaRPr lang="en-US" sz="2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2">
              <a:buFont typeface="Wingdings" charset="2"/>
              <a:buChar char="v"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 University of Arizona</a:t>
            </a:r>
          </a:p>
          <a:p>
            <a:pPr lvl="3">
              <a:buFont typeface="Wingdings" charset="2"/>
              <a:buChar char="v"/>
            </a:pPr>
            <a:r>
              <a:rPr lang="en-US" sz="2800" dirty="0" smtClean="0">
                <a:solidFill>
                  <a:srgbClr val="000000"/>
                </a:solidFill>
              </a:rPr>
              <a:t>Sarah </a:t>
            </a:r>
            <a:r>
              <a:rPr lang="en-US" sz="2800" dirty="0" err="1" smtClean="0">
                <a:solidFill>
                  <a:srgbClr val="000000"/>
                </a:solidFill>
              </a:rPr>
              <a:t>Gassen</a:t>
            </a:r>
            <a:endParaRPr lang="en-US" sz="2800" dirty="0" smtClean="0">
              <a:solidFill>
                <a:srgbClr val="000000"/>
              </a:solidFill>
            </a:endParaRPr>
          </a:p>
          <a:p>
            <a:endParaRPr lang="en-US" dirty="0" smtClean="0"/>
          </a:p>
        </p:txBody>
      </p:sp>
      <p:pic>
        <p:nvPicPr>
          <p:cNvPr id="4" name="Picture 3" descr="azsgc_logo_transparent_l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398" y="5583373"/>
            <a:ext cx="954777" cy="1274627"/>
          </a:xfrm>
          <a:prstGeom prst="rect">
            <a:avLst/>
          </a:prstGeom>
        </p:spPr>
      </p:pic>
      <p:pic>
        <p:nvPicPr>
          <p:cNvPr id="5" name="Picture 4" descr="ua_logo_l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17" y="5969948"/>
            <a:ext cx="912583" cy="776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images-12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038" y="6081041"/>
            <a:ext cx="907697" cy="77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318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534</TotalTime>
  <Words>463</Words>
  <Application>Microsoft Macintosh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Reporting on Science and Technology: Readable Jargon</vt:lpstr>
      <vt:lpstr>Overview</vt:lpstr>
      <vt:lpstr>Problem Statement</vt:lpstr>
      <vt:lpstr>“UA leads research on next-generation wireless”</vt:lpstr>
      <vt:lpstr>Methods</vt:lpstr>
      <vt:lpstr>End Results</vt:lpstr>
      <vt:lpstr>Takeaways</vt:lpstr>
      <vt:lpstr>Other Stories </vt:lpstr>
      <vt:lpstr>Acknowledgements and Special Thanks</vt:lpstr>
    </vt:vector>
  </TitlesOfParts>
  <Company>The University of Arizona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Powell</dc:creator>
  <cp:lastModifiedBy>Ashley Powell</cp:lastModifiedBy>
  <cp:revision>17</cp:revision>
  <dcterms:created xsi:type="dcterms:W3CDTF">2014-03-27T07:06:51Z</dcterms:created>
  <dcterms:modified xsi:type="dcterms:W3CDTF">2014-04-02T02:36:23Z</dcterms:modified>
</cp:coreProperties>
</file>